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3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5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960" r:id="rId2"/>
    <p:sldId id="1213" r:id="rId3"/>
    <p:sldId id="1216" r:id="rId4"/>
    <p:sldId id="1219" r:id="rId5"/>
    <p:sldId id="1222" r:id="rId6"/>
    <p:sldId id="1225" r:id="rId7"/>
    <p:sldId id="1228" r:id="rId8"/>
    <p:sldId id="1231" r:id="rId9"/>
    <p:sldId id="1234" r:id="rId10"/>
    <p:sldId id="1237" r:id="rId11"/>
    <p:sldId id="1240" r:id="rId12"/>
    <p:sldId id="1243" r:id="rId13"/>
    <p:sldId id="1246" r:id="rId14"/>
    <p:sldId id="1249" r:id="rId15"/>
    <p:sldId id="1252" r:id="rId16"/>
    <p:sldId id="1255" r:id="rId17"/>
  </p:sldIdLst>
  <p:sldSz cx="12192000" cy="6858000"/>
  <p:notesSz cx="6858000" cy="9144000"/>
  <p:custDataLst>
    <p:tags r:id="rId19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B72"/>
    <a:srgbClr val="00A1AD"/>
    <a:srgbClr val="C5785C"/>
    <a:srgbClr val="00515D"/>
    <a:srgbClr val="013455"/>
    <a:srgbClr val="D1E4F1"/>
    <a:srgbClr val="C6E0F1"/>
    <a:srgbClr val="B0E0F1"/>
    <a:srgbClr val="8EB3DA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FCF74-DE8C-7748-A6F0-3F7111E49561}" v="103" dt="2023-06-16T11:33:53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78" y="11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nb-NO" sz="1400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nb-NO" sz="1400" b="0" i="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Retningslinjene</a:t>
            </a:r>
            <a:r>
              <a:rPr lang="en-GB" sz="1400" b="0" i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som omhandler menneskerettigheter er godt kjent internt.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nb-NO" sz="1400" b="0" i="0" u="none" strike="noStrike" kern="1200" baseline="0" noProof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A1AD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785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C5-744B-9500-F1E72A22C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3C5-744B-9500-F1E72A22C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A1AD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3C5-744B-9500-F1E72A22C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A1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3C5-744B-9500-F1E72A22C910}"/>
              </c:ext>
            </c:extLst>
          </c:dPt>
          <c:dPt>
            <c:idx val="4"/>
            <c:invertIfNegative val="0"/>
            <c:bubble3D val="0"/>
            <c:spPr>
              <a:solidFill>
                <a:srgbClr val="245B7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3C5-744B-9500-F1E72A22C910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1)</c:v>
                </c:pt>
                <c:pt idx="1">
                  <c:v>2 - Stemmer litt (n = 0)</c:v>
                </c:pt>
                <c:pt idx="2">
                  <c:v>3 - Stemmer delvis (n = 0)</c:v>
                </c:pt>
                <c:pt idx="3">
                  <c:v>4 - Stemmer ganske bra (n = 5)</c:v>
                </c:pt>
                <c:pt idx="4">
                  <c:v>5 - Stemmer helt (n = 11)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0.06</c:v>
                </c:pt>
                <c:pt idx="1">
                  <c:v>0</c:v>
                </c:pt>
                <c:pt idx="2">
                  <c:v>0</c:v>
                </c:pt>
                <c:pt idx="3">
                  <c:v>0.28999999999999998</c:v>
                </c:pt>
                <c:pt idx="4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C5-744B-9500-F1E72A22C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nb-NO" sz="1197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nb-NO" sz="1197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4982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nb-NO" noProof="0"/>
      </a:pPr>
      <a:endParaRPr lang="nb-N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arbeider målrettet for å oppnå gode resultater når det gjelder helse og sikkerhet på arbeidsplassen.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245B7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19A-FC4B-A326-BFEE38AD38B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19A-FC4B-A326-BFEE38AD38B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19A-FC4B-A326-BFEE38AD38B0}"/>
              </c:ext>
            </c:extLst>
          </c:dPt>
          <c:dPt>
            <c:idx val="3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7-419A-FC4B-A326-BFEE38AD38B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19A-FC4B-A326-BFEE38AD38B0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0)</c:v>
                </c:pt>
                <c:pt idx="1">
                  <c:v>2 - Stemmer litt (n = 0)</c:v>
                </c:pt>
                <c:pt idx="2">
                  <c:v>3 - Stemmer delvis (n = 0)</c:v>
                </c:pt>
                <c:pt idx="3">
                  <c:v>4 - Stemmer ganske bra (n = 1)</c:v>
                </c:pt>
                <c:pt idx="4">
                  <c:v>5 - Stemmer helt (n = 15)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0.06</c:v>
                </c:pt>
                <c:pt idx="4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9A-FC4B-A326-BFEE38AD3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b-NO" sz="1400" b="0" noProof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nb-NO" sz="1400" b="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har etablert en policy, eller andre skriftlige dokumenter som hjelper oss til å ta gode beslutninger og jobbe for å påvirke leverandører på et eller flere av følgende områder.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A1B-3148-94DC-F45751B89791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BA1B-3148-94DC-F45751B89791}"/>
              </c:ext>
            </c:extLst>
          </c:dPt>
          <c:dPt>
            <c:idx val="2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05-BA1B-3148-94DC-F45751B89791}"/>
              </c:ext>
            </c:extLst>
          </c:dPt>
          <c:dPt>
            <c:idx val="3"/>
            <c:invertIfNegative val="0"/>
            <c:bubble3D val="0"/>
            <c:spPr>
              <a:solidFill>
                <a:srgbClr val="4C9D00"/>
              </a:solidFill>
            </c:spPr>
            <c:extLst>
              <c:ext xmlns:c16="http://schemas.microsoft.com/office/drawing/2014/chart" uri="{C3380CC4-5D6E-409C-BE32-E72D297353CC}">
                <c16:uniqueId val="{00000007-BA1B-3148-94DC-F45751B89791}"/>
              </c:ext>
            </c:extLst>
          </c:dPt>
          <c:dPt>
            <c:idx val="4"/>
            <c:invertIfNegative val="0"/>
            <c:bubble3D val="0"/>
            <c:spPr>
              <a:solidFill>
                <a:srgbClr val="C6DA53"/>
              </a:solidFill>
            </c:spPr>
            <c:extLst>
              <c:ext xmlns:c16="http://schemas.microsoft.com/office/drawing/2014/chart" uri="{C3380CC4-5D6E-409C-BE32-E72D297353CC}">
                <c16:uniqueId val="{00000009-BA1B-3148-94DC-F45751B89791}"/>
              </c:ext>
            </c:extLst>
          </c:dPt>
          <c:dPt>
            <c:idx val="5"/>
            <c:invertIfNegative val="0"/>
            <c:bubble3D val="0"/>
            <c:spPr>
              <a:solidFill>
                <a:srgbClr val="0D7183"/>
              </a:solidFill>
            </c:spPr>
            <c:extLst>
              <c:ext xmlns:c16="http://schemas.microsoft.com/office/drawing/2014/chart" uri="{C3380CC4-5D6E-409C-BE32-E72D297353CC}">
                <c16:uniqueId val="{0000000B-BA1B-3148-94DC-F45751B8979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BA1B-3148-94DC-F45751B89791}"/>
              </c:ext>
            </c:extLst>
          </c:dPt>
          <c:dPt>
            <c:idx val="7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F-BA1B-3148-94DC-F45751B89791}"/>
              </c:ext>
            </c:extLst>
          </c:dPt>
          <c:dPt>
            <c:idx val="8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11-BA1B-3148-94DC-F45751B89791}"/>
              </c:ext>
            </c:extLst>
          </c:dPt>
          <c:cat>
            <c:strRef>
              <c:f>Sheet1!$A$2:$A$10</c:f>
              <c:strCache>
                <c:ptCount val="9"/>
                <c:pt idx="0">
                  <c:v>Tvangsarbeid (n = 15)</c:v>
                </c:pt>
                <c:pt idx="1">
                  <c:v>Barnearbeid (n = 15)</c:v>
                </c:pt>
                <c:pt idx="2">
                  <c:v>Organisasjonsfrihet og medbestemmelse (n = 13)</c:v>
                </c:pt>
                <c:pt idx="3">
                  <c:v>Diskriminering og like rettigheter (n = 14)</c:v>
                </c:pt>
                <c:pt idx="4">
                  <c:v>Miljø (n = 16)</c:v>
                </c:pt>
                <c:pt idx="5">
                  <c:v>Lønn, arbeidstid og overtid (n = 12)</c:v>
                </c:pt>
                <c:pt idx="6">
                  <c:v>Anti-korrupsjon og bestikkelser (n = 13)</c:v>
                </c:pt>
                <c:pt idx="7">
                  <c:v>Helse og sikkerhet (n = 15)</c:v>
                </c:pt>
                <c:pt idx="8">
                  <c:v>Ingen av områdene (n = 1)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0.88</c:v>
                </c:pt>
                <c:pt idx="1">
                  <c:v>0.88</c:v>
                </c:pt>
                <c:pt idx="2">
                  <c:v>0.76</c:v>
                </c:pt>
                <c:pt idx="3">
                  <c:v>0.82</c:v>
                </c:pt>
                <c:pt idx="4">
                  <c:v>0.94</c:v>
                </c:pt>
                <c:pt idx="5">
                  <c:v>0.71</c:v>
                </c:pt>
                <c:pt idx="6">
                  <c:v>0.76</c:v>
                </c:pt>
                <c:pt idx="7">
                  <c:v>0.88</c:v>
                </c:pt>
                <c:pt idx="8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A1B-3148-94DC-F45751B89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 smtId="429496729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b-NO" sz="1400" b="0" noProof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nb-NO" sz="1400" b="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har identifisert at det er spesielt utfordrende å følge opp våre leverandører på følgende områder. Du kan krysse av på flere alternativer: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3DD-9046-90AD-BF3DB54B246E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03DD-9046-90AD-BF3DB54B246E}"/>
              </c:ext>
            </c:extLst>
          </c:dPt>
          <c:dPt>
            <c:idx val="2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05-03DD-9046-90AD-BF3DB54B246E}"/>
              </c:ext>
            </c:extLst>
          </c:dPt>
          <c:dPt>
            <c:idx val="3"/>
            <c:invertIfNegative val="0"/>
            <c:bubble3D val="0"/>
            <c:spPr>
              <a:solidFill>
                <a:srgbClr val="4C9D00"/>
              </a:solidFill>
            </c:spPr>
            <c:extLst>
              <c:ext xmlns:c16="http://schemas.microsoft.com/office/drawing/2014/chart" uri="{C3380CC4-5D6E-409C-BE32-E72D297353CC}">
                <c16:uniqueId val="{00000007-03DD-9046-90AD-BF3DB54B246E}"/>
              </c:ext>
            </c:extLst>
          </c:dPt>
          <c:dPt>
            <c:idx val="4"/>
            <c:invertIfNegative val="0"/>
            <c:bubble3D val="0"/>
            <c:spPr>
              <a:solidFill>
                <a:srgbClr val="C6DA53"/>
              </a:solidFill>
            </c:spPr>
            <c:extLst>
              <c:ext xmlns:c16="http://schemas.microsoft.com/office/drawing/2014/chart" uri="{C3380CC4-5D6E-409C-BE32-E72D297353CC}">
                <c16:uniqueId val="{00000009-03DD-9046-90AD-BF3DB54B246E}"/>
              </c:ext>
            </c:extLst>
          </c:dPt>
          <c:dPt>
            <c:idx val="5"/>
            <c:invertIfNegative val="0"/>
            <c:bubble3D val="0"/>
            <c:spPr>
              <a:solidFill>
                <a:srgbClr val="0D7183"/>
              </a:solidFill>
            </c:spPr>
            <c:extLst>
              <c:ext xmlns:c16="http://schemas.microsoft.com/office/drawing/2014/chart" uri="{C3380CC4-5D6E-409C-BE32-E72D297353CC}">
                <c16:uniqueId val="{0000000B-03DD-9046-90AD-BF3DB54B246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03DD-9046-90AD-BF3DB54B246E}"/>
              </c:ext>
            </c:extLst>
          </c:dPt>
          <c:dPt>
            <c:idx val="7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F-03DD-9046-90AD-BF3DB54B246E}"/>
              </c:ext>
            </c:extLst>
          </c:dPt>
          <c:dPt>
            <c:idx val="8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11-03DD-9046-90AD-BF3DB54B246E}"/>
              </c:ext>
            </c:extLst>
          </c:dPt>
          <c:cat>
            <c:strRef>
              <c:f>Sheet1!$A$2:$A$10</c:f>
              <c:strCache>
                <c:ptCount val="9"/>
                <c:pt idx="0">
                  <c:v>Tvangsarbeid (n = 3)</c:v>
                </c:pt>
                <c:pt idx="1">
                  <c:v>Barnearbeid (n = 3)</c:v>
                </c:pt>
                <c:pt idx="2">
                  <c:v>Organisasjonsfrihet og medbestemmelse (n = 3)</c:v>
                </c:pt>
                <c:pt idx="3">
                  <c:v>Diskriminering og like rettigheter (n = 4)</c:v>
                </c:pt>
                <c:pt idx="4">
                  <c:v>Miljø (n = 2)</c:v>
                </c:pt>
                <c:pt idx="5">
                  <c:v>Lønn, arbeidstid og overtid (n = 4)</c:v>
                </c:pt>
                <c:pt idx="6">
                  <c:v>Anti-korrupsjon og bestikkelser (n = 2)</c:v>
                </c:pt>
                <c:pt idx="7">
                  <c:v>Helse og sikkerhet (n = 2)</c:v>
                </c:pt>
                <c:pt idx="8">
                  <c:v>Ingen av områdene (n = 11)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0.27</c:v>
                </c:pt>
                <c:pt idx="4">
                  <c:v>0.13</c:v>
                </c:pt>
                <c:pt idx="5">
                  <c:v>0.27</c:v>
                </c:pt>
                <c:pt idx="6">
                  <c:v>0.13</c:v>
                </c:pt>
                <c:pt idx="7">
                  <c:v>0.13</c:v>
                </c:pt>
                <c:pt idx="8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3DD-9046-90AD-BF3DB54B2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 smtId="429496729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har et sertifisert miljøstyringssystem.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DA8-F443-98FA-104A643055BE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1DA8-F443-98FA-104A643055BE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1)</c:v>
                </c:pt>
                <c:pt idx="1">
                  <c:v>Ja (n = 17)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0.06</c:v>
                </c:pt>
                <c:pt idx="1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A8-F443-98FA-104A64305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Hvis du har svart ja på spørsmålet foran, vennligst oppgi navnet på miljøstyringssystemet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5785C"/>
              </a:solidFill>
            </c:spPr>
            <c:extLst>
              <c:ext xmlns:c16="http://schemas.microsoft.com/office/drawing/2014/chart" uri="{C3380CC4-5D6E-409C-BE32-E72D297353CC}">
                <c16:uniqueId val="{00000001-0E64-244B-85A6-2434BE79B22D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0E64-244B-85A6-2434BE79B22D}"/>
              </c:ext>
            </c:extLst>
          </c:dPt>
          <c:dPt>
            <c:idx val="2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05-0E64-244B-85A6-2434BE79B22D}"/>
              </c:ext>
            </c:extLst>
          </c:dPt>
          <c:dPt>
            <c:idx val="3"/>
            <c:invertIfNegative val="0"/>
            <c:bubble3D val="0"/>
            <c:spPr>
              <a:solidFill>
                <a:srgbClr val="245B72"/>
              </a:solidFill>
            </c:spPr>
            <c:extLst>
              <c:ext xmlns:c16="http://schemas.microsoft.com/office/drawing/2014/chart" uri="{C3380CC4-5D6E-409C-BE32-E72D297353CC}">
                <c16:uniqueId val="{00000007-0E64-244B-85A6-2434BE79B22D}"/>
              </c:ext>
            </c:extLst>
          </c:dPt>
          <c:cat>
            <c:strRef>
              <c:f>Sheet1!$A$2:$A$5</c:f>
              <c:strCache>
                <c:ptCount val="4"/>
                <c:pt idx="0">
                  <c:v>Miljøfyrtårn (n = 6)</c:v>
                </c:pt>
                <c:pt idx="1">
                  <c:v>ISO 14001 (n = 10)</c:v>
                </c:pt>
                <c:pt idx="2">
                  <c:v>EMAS (n = 0)</c:v>
                </c:pt>
                <c:pt idx="3">
                  <c:v>Annet (n = 1)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</c:v>
                </c:pt>
                <c:pt idx="1">
                  <c:v>0.59</c:v>
                </c:pt>
                <c:pt idx="2">
                  <c:v>0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64-244B-85A6-2434BE79B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har satt i verk konkrete tiltak for å redusere vårt klima- og miljøavtrykk vesentlig.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5785C"/>
              </a:solidFill>
            </c:spPr>
            <c:extLst>
              <c:ext xmlns:c16="http://schemas.microsoft.com/office/drawing/2014/chart" uri="{C3380CC4-5D6E-409C-BE32-E72D297353CC}">
                <c16:uniqueId val="{00000001-4EFA-3848-ADE7-A0985C64F632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4EFA-3848-ADE7-A0985C64F632}"/>
              </c:ext>
            </c:extLst>
          </c:dPt>
          <c:dPt>
            <c:idx val="2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5-4EFA-3848-ADE7-A0985C64F632}"/>
              </c:ext>
            </c:extLst>
          </c:dPt>
          <c:dPt>
            <c:idx val="3"/>
            <c:invertIfNegative val="0"/>
            <c:bubble3D val="0"/>
            <c:spPr>
              <a:solidFill>
                <a:srgbClr val="245B72"/>
              </a:solidFill>
            </c:spPr>
            <c:extLst>
              <c:ext xmlns:c16="http://schemas.microsoft.com/office/drawing/2014/chart" uri="{C3380CC4-5D6E-409C-BE32-E72D297353CC}">
                <c16:uniqueId val="{00000007-4EFA-3848-ADE7-A0985C64F632}"/>
              </c:ext>
            </c:extLst>
          </c:dPt>
          <c:dPt>
            <c:idx val="4"/>
            <c:invertIfNegative val="0"/>
            <c:bubble3D val="0"/>
            <c:spPr>
              <a:solidFill>
                <a:srgbClr val="C6DA53"/>
              </a:solidFill>
            </c:spPr>
            <c:extLst>
              <c:ext xmlns:c16="http://schemas.microsoft.com/office/drawing/2014/chart" uri="{C3380CC4-5D6E-409C-BE32-E72D297353CC}">
                <c16:uniqueId val="{00000009-4EFA-3848-ADE7-A0985C64F632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1)</c:v>
                </c:pt>
                <c:pt idx="1">
                  <c:v>2 - Stemmer litt (n = 0)</c:v>
                </c:pt>
                <c:pt idx="2">
                  <c:v>3 - Stemmer delvis (n = 4)</c:v>
                </c:pt>
                <c:pt idx="3">
                  <c:v>4 - Stemmer ganske bra (n = 3)</c:v>
                </c:pt>
                <c:pt idx="4">
                  <c:v>5 - Stemmer helt (n = 9)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0.06</c:v>
                </c:pt>
                <c:pt idx="1">
                  <c:v>0</c:v>
                </c:pt>
                <c:pt idx="2">
                  <c:v>0.24</c:v>
                </c:pt>
                <c:pt idx="3">
                  <c:v>0.18</c:v>
                </c:pt>
                <c:pt idx="4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FA-3848-ADE7-A0985C64F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i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Retningslinjene er gjort kjent gjennom en offentlig policy som er tilgjengelig på våre nettsider.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1-3D46-6542-9B0C-4BF0ACC90CC4}"/>
              </c:ext>
            </c:extLst>
          </c:dPt>
          <c:dPt>
            <c:idx val="1"/>
            <c:invertIfNegative val="0"/>
            <c:bubble3D val="0"/>
            <c:spPr>
              <a:solidFill>
                <a:srgbClr val="245B72"/>
              </a:solidFill>
            </c:spPr>
            <c:extLst>
              <c:ext xmlns:c16="http://schemas.microsoft.com/office/drawing/2014/chart" uri="{C3380CC4-5D6E-409C-BE32-E72D297353CC}">
                <c16:uniqueId val="{00000003-3D46-6542-9B0C-4BF0ACC90CC4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5)</c:v>
                </c:pt>
                <c:pt idx="1">
                  <c:v>Ja (n = 12)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0.28999999999999998</c:v>
                </c:pt>
                <c:pt idx="1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46-6542-9B0C-4BF0ACC90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en-GB" sz="1400" b="0" dirty="0"/>
              <a:t>Vi har gode rutiner for å passe på at våre ansatte behandles med respekt.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245B7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99A-F348-8D01-E3126F798CD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99A-F348-8D01-E3126F798CD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9A-F348-8D01-E3126F798CD8}"/>
              </c:ext>
            </c:extLst>
          </c:dPt>
          <c:dPt>
            <c:idx val="3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7-F99A-F348-8D01-E3126F798CD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99A-F348-8D01-E3126F798CD8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0)</c:v>
                </c:pt>
                <c:pt idx="1">
                  <c:v>2 - Stemmer litt (n = 0)</c:v>
                </c:pt>
                <c:pt idx="2">
                  <c:v>3 - Stemmer delvis (n = 0)</c:v>
                </c:pt>
                <c:pt idx="3">
                  <c:v>4 - Stemmer ganske bra (n = 3)</c:v>
                </c:pt>
                <c:pt idx="4">
                  <c:v>5 - Stemmer helt (n = 14)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0.18</c:v>
                </c:pt>
                <c:pt idx="4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9A-F348-8D01-E3126F798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en-GB" sz="1400" b="0" dirty="0"/>
              <a:t>Vi har gode rutiner for å følge opp varsler om kritikkverdige forhold i vår virksomhet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F39-5D43-AC40-41576116DF77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AF39-5D43-AC40-41576116DF77}"/>
              </c:ext>
            </c:extLst>
          </c:dPt>
          <c:dPt>
            <c:idx val="2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05-AF39-5D43-AC40-41576116DF77}"/>
              </c:ext>
            </c:extLst>
          </c:dPt>
          <c:dPt>
            <c:idx val="3"/>
            <c:invertIfNegative val="0"/>
            <c:bubble3D val="0"/>
            <c:spPr>
              <a:solidFill>
                <a:srgbClr val="245B72"/>
              </a:solidFill>
            </c:spPr>
            <c:extLst>
              <c:ext xmlns:c16="http://schemas.microsoft.com/office/drawing/2014/chart" uri="{C3380CC4-5D6E-409C-BE32-E72D297353CC}">
                <c16:uniqueId val="{00000007-AF39-5D43-AC40-41576116DF77}"/>
              </c:ext>
            </c:extLst>
          </c:dPt>
          <c:dPt>
            <c:idx val="4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9-AF39-5D43-AC40-41576116DF77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0)</c:v>
                </c:pt>
                <c:pt idx="1">
                  <c:v>2 - Stemmer litt (n = 0)</c:v>
                </c:pt>
                <c:pt idx="2">
                  <c:v>3 - Stemmer delvis (n = 0)</c:v>
                </c:pt>
                <c:pt idx="3">
                  <c:v>4 - Stemmer ganske bra (n = 2)</c:v>
                </c:pt>
                <c:pt idx="4">
                  <c:v>5 - Stemmer helt (n = 15)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0.12</c:v>
                </c:pt>
                <c:pt idx="4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39-5D43-AC40-41576116D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 som jobber hos oss har rett til å etablere, eller melde seg inn i en fagforening etter eget valg.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267-E843-B981-AD0DBA97E44E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A267-E843-B981-AD0DBA97E44E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0)</c:v>
                </c:pt>
                <c:pt idx="1">
                  <c:v>Ja (n = 17)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67-E843-B981-AD0DBA97E4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deltar konstruktivt i kollektive forhandlinger med ansattes representanter om lønns- og arbeidsvilkår, enten direkte eller via vår arbeidsgiverforening.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8C5-7F43-A0F1-B8E5781A4515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38C5-7F43-A0F1-B8E5781A4515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4)</c:v>
                </c:pt>
                <c:pt idx="1">
                  <c:v>Ja (n = 13)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0.24</c:v>
                </c:pt>
                <c:pt idx="1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C5-7F43-A0F1-B8E5781A4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gir arbeidstakerrepresentanter tid til å utføre sitt verv i arbeidstiden.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CA0-EF49-B434-FB3B44BC2914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CCA0-EF49-B434-FB3B44BC2914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0)</c:v>
                </c:pt>
                <c:pt idx="1">
                  <c:v>Ja (n = 17)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A0-EF49-B434-FB3B44BC2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tilbyr lønninger og kompensasjonsordninger i tråd med bransjestandarder og arbeidsliv for øvrig.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CFD-1B41-BEFC-EEF4B7163C3F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7CFD-1B41-BEFC-EEF4B7163C3F}"/>
              </c:ext>
            </c:extLst>
          </c:dPt>
          <c:cat>
            <c:strRef>
              <c:f>Sheet1!$A$2:$A$3</c:f>
              <c:strCache>
                <c:ptCount val="2"/>
                <c:pt idx="0">
                  <c:v>Nei (n = 0)</c:v>
                </c:pt>
                <c:pt idx="1">
                  <c:v>Ja (n = 16)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FD-1B41-BEFC-EEF4B7163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400" b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 har et konstruktivt samarbeid med våre ansatte.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Resultat</c:v>
                </c:pt>
              </c:strCache>
            </c:strRef>
          </c:tx>
          <c:spPr>
            <a:solidFill>
              <a:srgbClr val="004E58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259-B14F-ADBA-0EB8A4E60F24}"/>
              </c:ext>
            </c:extLst>
          </c:dPt>
          <c:dPt>
            <c:idx val="1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3-9259-B14F-ADBA-0EB8A4E60F24}"/>
              </c:ext>
            </c:extLst>
          </c:dPt>
          <c:dPt>
            <c:idx val="2"/>
            <c:invertIfNegative val="0"/>
            <c:bubble3D val="0"/>
            <c:spPr>
              <a:solidFill>
                <a:srgbClr val="EF7F00"/>
              </a:solidFill>
            </c:spPr>
            <c:extLst>
              <c:ext xmlns:c16="http://schemas.microsoft.com/office/drawing/2014/chart" uri="{C3380CC4-5D6E-409C-BE32-E72D297353CC}">
                <c16:uniqueId val="{00000005-9259-B14F-ADBA-0EB8A4E60F24}"/>
              </c:ext>
            </c:extLst>
          </c:dPt>
          <c:dPt>
            <c:idx val="3"/>
            <c:invertIfNegative val="0"/>
            <c:bubble3D val="0"/>
            <c:spPr>
              <a:solidFill>
                <a:srgbClr val="00A1AD"/>
              </a:solidFill>
            </c:spPr>
            <c:extLst>
              <c:ext xmlns:c16="http://schemas.microsoft.com/office/drawing/2014/chart" uri="{C3380CC4-5D6E-409C-BE32-E72D297353CC}">
                <c16:uniqueId val="{00000007-9259-B14F-ADBA-0EB8A4E60F24}"/>
              </c:ext>
            </c:extLst>
          </c:dPt>
          <c:dPt>
            <c:idx val="4"/>
            <c:invertIfNegative val="0"/>
            <c:bubble3D val="0"/>
            <c:spPr>
              <a:solidFill>
                <a:srgbClr val="245B72"/>
              </a:solidFill>
            </c:spPr>
            <c:extLst>
              <c:ext xmlns:c16="http://schemas.microsoft.com/office/drawing/2014/chart" uri="{C3380CC4-5D6E-409C-BE32-E72D297353CC}">
                <c16:uniqueId val="{00000009-9259-B14F-ADBA-0EB8A4E60F24}"/>
              </c:ext>
            </c:extLst>
          </c:dPt>
          <c:cat>
            <c:strRef>
              <c:f>Sheet1!$A$2:$A$6</c:f>
              <c:strCache>
                <c:ptCount val="5"/>
                <c:pt idx="0">
                  <c:v>1 - Stemmer ikke (n = 0)</c:v>
                </c:pt>
                <c:pt idx="1">
                  <c:v>2 - Stemmer litt (n = 0)</c:v>
                </c:pt>
                <c:pt idx="2">
                  <c:v>3 - Stemmer delvis (n = 0)</c:v>
                </c:pt>
                <c:pt idx="3">
                  <c:v>4 - Stemmer ganske bra (n = 2)</c:v>
                </c:pt>
                <c:pt idx="4">
                  <c:v>5 - Stemmer helt (n = 14)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0.13</c:v>
                </c:pt>
                <c:pt idx="4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59-B14F-ADBA-0EB8A4E60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 smtId="4294967295"/>
            </a:pPr>
            <a:endParaRPr lang="nb-NO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000" baseline="0" smtId="4294967295"/>
            </a:pPr>
            <a:endParaRPr lang="nb-NO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E8B168B-3FD5-2848-84F5-4BAAA2F237C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F6F94CD-D3A3-AB4C-9720-84D08575B0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2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751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94CD-D3A3-AB4C-9720-84D08575B084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6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CD3507-2763-BEF6-2B18-797A8D78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70" y="1153795"/>
            <a:ext cx="568833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3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80D79086-AED6-03EA-9B15-67368226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888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E825A9-797B-FD48-9065-E01AC803E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076C96-D6DC-9244-BB6D-9496F6479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4E7345-490F-C545-8F9F-7790FDC8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39C6DD-A45F-4A43-A31C-C9484D81A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72F19D-4EBB-8A4B-AF8B-F5608D28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D48531BD-272D-6ACF-59D1-54ADE00DF9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09231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7C83C5D-8736-BC42-8415-9FA4D9C59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F043D6B-6EC1-D24A-87CE-AD8E2348B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6B3E33-42C2-4F47-84D3-7CD98B82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5D0EF2-48D0-3A4B-8A7D-0EA543F9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E0CE0D-B390-9E47-8065-CFB69A59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3DC522F6-E72E-2B60-941D-AC9D0F01B6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7189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9E21BD18-C359-E449-8E6E-9543526E6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048" y="404283"/>
            <a:ext cx="10936537" cy="446927"/>
          </a:xfrm>
          <a:prstGeom prst="rect">
            <a:avLst/>
          </a:prstGeom>
        </p:spPr>
        <p:txBody>
          <a:bodyPr vert="horz" lIns="0" tIns="46800" rIns="0" bIns="45720" rtlCol="0" anchor="t" anchorCtr="0">
            <a:noAutofit/>
          </a:bodyPr>
          <a:lstStyle>
            <a:lvl1pPr algn="l">
              <a:defRPr sz="2400" b="1" i="0" cap="none" baseline="0">
                <a:solidFill>
                  <a:schemeClr val="tx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pic>
        <p:nvPicPr>
          <p:cNvPr id="2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064977C1-923F-52E6-9B9F-CBEA0DBE31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230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DD13BC-6254-5E44-B7F9-4AD74072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027133-A4D0-134B-9CC7-D8C0F3B8C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87144A-FF43-2B48-A5C0-3378B19BD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3A3EF6F-8EB2-9846-AE1D-AAD0F3D3874E}" type="datetimeFigureOut">
              <a:rPr lang="en-GB" smtClean="0"/>
              <a:pPr/>
              <a:t>16/06/2023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72F90C-5FD9-C24A-9E03-C3839EDC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362E3C-67F2-DD4C-8DD7-84578E76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324985C-3454-B04B-854B-1F8D8E42CBB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26B63525-98DE-B3BE-7159-2957E5DEA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5289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1774FD-E951-0A45-A555-7B7158585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FF34DF-DEC2-9A4D-8DC1-50EEF9BB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311814-6B49-8D4A-B7A6-4E71D34E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3A3EF6F-8EB2-9846-AE1D-AAD0F3D3874E}" type="datetimeFigureOut">
              <a:rPr lang="en-GB" smtClean="0"/>
              <a:pPr/>
              <a:t>16/06/2023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B2DEA4-1818-1746-B6A3-4B574ACB5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086322-1B98-E44C-B91F-783680AB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324985C-3454-B04B-854B-1F8D8E42CBB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736814E9-1079-C420-E9E0-AC45F39A13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314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9BB6E5-A970-7D48-924A-3389549B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B8391F-3DBC-B34F-BB3A-AC24143D7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8373927-65E5-6448-8689-92A63EFC3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B271CA-8DD2-7B47-849D-27526FB4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A3836D-0B0D-3D44-B740-811DC58D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F91DBA-901E-B649-8A88-97B27160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FFD2FB55-3A45-6C8E-344C-CED3C6D95D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29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B9FDE-39AF-BF41-B176-94094B2B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20E214-3815-F941-B76B-7939FDD6F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47362E-72BE-3443-A51E-9FF196125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32E5E7-18DC-014C-A8D2-7E2E65AF3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73906E-56F9-8048-A067-47FCE3B7E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B538CA-49D4-AF4A-B5E6-AAF31885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73520F2-4B71-9D4A-A9AD-1063491A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DB5E868-6CA6-7E41-938A-800E2E07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C28EA2C2-089E-116D-5E17-4DAA4AC319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7047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7FBAC1-F868-3147-8C17-E6AEAF87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1380D5-7A1C-5944-9A24-91FF46C3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BD5E479-7621-9641-9624-8BCAA201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D8AE50B-4AD3-2446-A892-FC2D6C8B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6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BFBE7043-329F-D03F-CFB8-7FAC3D30CA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118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09DF758-E189-574B-98B8-8C51094F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080DBDA-A6F1-E740-A334-0B13196F8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5591FEE-CD9D-D946-BC60-604C49D8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5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F110E05E-7B2D-B078-BA1C-7CB727DD5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6929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05844A-147B-874E-B5F5-17AFAE41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034E8A-16B4-A943-A25E-70F97BC7B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5531FE-DFD6-A140-9CDE-26E929F15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3436E4-D4F5-E446-89A4-FCA9E4BD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AC06A6-76A1-1740-81D9-585DC5384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D12EB1-43D1-D141-B671-1C41488B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B22853E8-ED58-CAF5-95ED-AFFF4EB771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504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365AB3-66F6-0A44-9C95-128FFB98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AA54CF9-FF5E-044F-BEEC-A49C02F0E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800F93D-BFA2-A54F-B869-A2CF1C823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8498F2-8A6D-1642-B3F0-367DD85C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6F-8EB2-9846-AE1D-AAD0F3D3874E}" type="datetimeFigureOut">
              <a:rPr lang="en-GB" smtClean="0"/>
              <a:t>16/06/2023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F9BD23-7790-0049-A64B-E5E265BC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AF6240F-00AF-EF49-8975-82D45363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985C-3454-B04B-854B-1F8D8E42CB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CF1C9D78-2304-D5CB-B49C-A322BE53AC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806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F9C3B33-1F9B-154F-A038-9C8648AD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B581B6-8F71-5444-92AE-4C3F0E0B9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F65063-9535-C841-9172-40B6C1D2A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3A3EF6F-8EB2-9846-AE1D-AAD0F3D3874E}" type="datetimeFigureOut">
              <a:rPr lang="en-GB" smtClean="0"/>
              <a:pPr/>
              <a:t>16/06/2023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9F8AA9-1FE3-ED4A-BA89-41052ADCA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688E5C-EFE4-FE40-A38A-280CA73C0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324985C-3454-B04B-854B-1F8D8E42CBB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8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3D319763-91D1-99B1-5AE9-819FCD40078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60" y="6300000"/>
            <a:ext cx="2002540" cy="64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4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63A57E1-E417-8F43-A029-47A26A93D08E}"/>
              </a:ext>
            </a:extLst>
          </p:cNvPr>
          <p:cNvSpPr txBox="1"/>
          <p:nvPr/>
        </p:nvSpPr>
        <p:spPr>
          <a:xfrm>
            <a:off x="763633" y="1832907"/>
            <a:ext cx="6803027" cy="141827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150000"/>
              </a:lnSpc>
            </a:pPr>
            <a:r>
              <a:rPr lang="nb-NO" sz="3600" b="1" spc="133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Åpenhetsloven</a:t>
            </a:r>
            <a:endParaRPr lang="nb-NO" sz="2800" spc="13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nb-NO" sz="2400" spc="13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Spørreskjema til leverandører 2023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6B8FF466-0851-47A4-9ED2-3E7220A13657}"/>
              </a:ext>
            </a:extLst>
          </p:cNvPr>
          <p:cNvSpPr txBox="1"/>
          <p:nvPr/>
        </p:nvSpPr>
        <p:spPr>
          <a:xfrm>
            <a:off x="763633" y="3931920"/>
            <a:ext cx="2491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Bærekraftsansvarlig</a:t>
            </a:r>
            <a:endParaRPr lang="nb-NO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nb-NO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Marit Gjelsvik</a:t>
            </a:r>
          </a:p>
          <a:p>
            <a:r>
              <a:rPr lang="nb-NO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16.06.2023</a:t>
            </a:r>
          </a:p>
        </p:txBody>
      </p:sp>
    </p:spTree>
    <p:extLst>
      <p:ext uri="{BB962C8B-B14F-4D97-AF65-F5344CB8AC3E}">
        <p14:creationId xmlns:p14="http://schemas.microsoft.com/office/powerpoint/2010/main" val="24989545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801718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Arbeidstakerrettigheter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191304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/>
            </a:pPr>
            <a:r>
              <a:rPr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4.9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5454347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rgbClr val="013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Arbeidstakerrettigheter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209592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/>
            </a:pPr>
            <a:r>
              <a:rPr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4.9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409568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 med leverandører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6995607"/>
              </p:ext>
            </p:extLst>
          </p:nvPr>
        </p:nvGraphicFramePr>
        <p:xfrm>
          <a:off x="624418" y="1570602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 med leverandører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7743917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Miljøarbeid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643012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Miljøarbeid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7608697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Miljøarbeid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199305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/>
            </a:pPr>
            <a:r>
              <a:rPr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4.1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nb-NO" sz="1000" b="0" dirty="0">
              <a:solidFill>
                <a:srgbClr val="00355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9851988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616268" y="371019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Menneskerettigheter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213021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400"/>
            </a:pPr>
            <a:r>
              <a:rPr lang="nb-NO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4.5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4105958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Menneskerettigheter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439724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rgbClr val="013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Menneskerettigheter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171873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/>
            </a:pPr>
            <a:r>
              <a:rPr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4.8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1149560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Menneskerettigheter</a:t>
            </a:r>
          </a:p>
        </p:txBody>
      </p:sp>
      <p:sp>
        <p:nvSpPr>
          <p:cNvPr id="39" name="New shape"/>
          <p:cNvSpPr/>
          <p:nvPr/>
        </p:nvSpPr>
        <p:spPr>
          <a:xfrm>
            <a:off x="624418" y="6278811"/>
            <a:ext cx="2004482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400"/>
            </a:pPr>
            <a:r>
              <a:rPr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Gjennomsnitt: 4.9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5549590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Arbeidstakerrettigheter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0660160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Arbeidstakerrettigheter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ubrik 15" descr="description">
            <a:extLst>
              <a:ext uri="{FF2B5EF4-FFF2-40B4-BE49-F238E27FC236}">
                <a16:creationId xmlns:a16="http://schemas.microsoft.com/office/drawing/2014/main" id="{672A6638-F68E-8A42-A01C-BF8E528DA4DF}"/>
              </a:ext>
            </a:extLst>
          </p:cNvPr>
          <p:cNvSpPr txBox="1"/>
          <p:nvPr/>
        </p:nvSpPr>
        <p:spPr>
          <a:xfrm>
            <a:off x="631047" y="701463"/>
            <a:ext cx="9327892" cy="336551"/>
          </a:xfrm>
          <a:prstGeom prst="rect">
            <a:avLst/>
          </a:prstGeom>
        </p:spPr>
        <p:txBody>
          <a:bodyPr vert="horz" lIns="0" tIns="62400" rIns="0" bIns="6096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 cap="none" baseline="0">
                <a:solidFill>
                  <a:schemeClr val="tx1"/>
                </a:solidFill>
                <a:latin typeface="Poppins Medium" pitchFamily="2" charset="77"/>
                <a:ea typeface="Poppins Medium" pitchFamily="2" charset="77"/>
                <a:cs typeface="Poppins Medium" pitchFamily="2" charset="77"/>
              </a:defRPr>
            </a:lvl1pPr>
          </a:lstStyle>
          <a:p>
            <a:endParaRPr lang="sv-SE" sz="1000" b="0" dirty="0">
              <a:solidFill>
                <a:srgbClr val="0035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8404745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Arbeidstakerrettigheter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5">
            <a:extLst>
              <a:ext uri="{FF2B5EF4-FFF2-40B4-BE49-F238E27FC236}">
                <a16:creationId xmlns:a16="http://schemas.microsoft.com/office/drawing/2014/main" id="{37890E90-2D7A-6649-B492-A6F354AA6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571195"/>
              </p:ext>
            </p:extLst>
          </p:nvPr>
        </p:nvGraphicFramePr>
        <p:xfrm>
          <a:off x="624418" y="1074896"/>
          <a:ext cx="10943165" cy="470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Platshållare för text 6" descr="title">
            <a:extLst>
              <a:ext uri="{FF2B5EF4-FFF2-40B4-BE49-F238E27FC236}">
                <a16:creationId xmlns:a16="http://schemas.microsoft.com/office/drawing/2014/main" id="{B0D25206-5747-4C4B-8484-06AC373C05B9}"/>
              </a:ext>
            </a:extLst>
          </p:cNvPr>
          <p:cNvSpPr txBox="1"/>
          <p:nvPr/>
        </p:nvSpPr>
        <p:spPr>
          <a:xfrm>
            <a:off x="572099" y="382696"/>
            <a:ext cx="10944685" cy="3553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>
                <a:solidFill>
                  <a:srgbClr val="013455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Arbeidstakerrettigheter</a:t>
            </a:r>
          </a:p>
        </p:txBody>
      </p:sp>
    </p:spTree>
    <p:extLst>
      <p:ext uri="{BB962C8B-B14F-4D97-AF65-F5344CB8AC3E}">
        <p14:creationId xmlns:p14="http://schemas.microsoft.com/office/powerpoint/2010/main" val="15562195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8"/>
  <p:tag name="AS_OS" val="Microsoft Windows NT 10.0.17763.0"/>
  <p:tag name="AS_RELEASE_DATE" val="2019.12.14"/>
  <p:tag name="AS_TITLE" val="Aspose.Slides for .NET Standard 2.0"/>
  <p:tag name="AS_VERSION" val="19.12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8E7B6354F898C4F8FC3AC4B77E83267" ma:contentTypeVersion="12" ma:contentTypeDescription="Opprett et nytt dokument." ma:contentTypeScope="" ma:versionID="f0a4ecfc2fc826097b5a4a5df82fde7c">
  <xsd:schema xmlns:xsd="http://www.w3.org/2001/XMLSchema" xmlns:xs="http://www.w3.org/2001/XMLSchema" xmlns:p="http://schemas.microsoft.com/office/2006/metadata/properties" xmlns:ns2="53beb19a-fb96-41dd-9686-fffee4a7139e" xmlns:ns3="a7ac8910-34fe-4df8-aeda-e1dffc362f2f" targetNamespace="http://schemas.microsoft.com/office/2006/metadata/properties" ma:root="true" ma:fieldsID="ec9f8ab9ce56d09d15f80fb3fff40b69" ns2:_="" ns3:_="">
    <xsd:import namespace="53beb19a-fb96-41dd-9686-fffee4a7139e"/>
    <xsd:import namespace="a7ac8910-34fe-4df8-aeda-e1dffc362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eb19a-fb96-41dd-9686-fffee4a713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emerkelapper" ma:readOnly="false" ma:fieldId="{5cf76f15-5ced-4ddc-b409-7134ff3c332f}" ma:taxonomyMulti="true" ma:sspId="5e1aa2dd-6896-4bbe-85a9-33e1eaca2a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c8910-34fe-4df8-aeda-e1dffc362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b401921c-9353-4559-8807-03ead4389f22}" ma:internalName="TaxCatchAll" ma:showField="CatchAllData" ma:web="a7ac8910-34fe-4df8-aeda-e1dffc362f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ac8910-34fe-4df8-aeda-e1dffc362f2f" xsi:nil="true"/>
    <lcf76f155ced4ddcb4097134ff3c332f xmlns="53beb19a-fb96-41dd-9686-fffee4a713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FF5082-D655-4E3B-924D-EAC189DD9497}"/>
</file>

<file path=customXml/itemProps2.xml><?xml version="1.0" encoding="utf-8"?>
<ds:datastoreItem xmlns:ds="http://schemas.openxmlformats.org/officeDocument/2006/customXml" ds:itemID="{B9CCA47A-F638-4413-A865-52253CDEBD87}"/>
</file>

<file path=customXml/itemProps3.xml><?xml version="1.0" encoding="utf-8"?>
<ds:datastoreItem xmlns:ds="http://schemas.openxmlformats.org/officeDocument/2006/customXml" ds:itemID="{20A55888-42DB-4CD3-B95B-4690751BAF1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Widescreen</PresentationFormat>
  <Paragraphs>57</Paragraphs>
  <Slides>16</Slides>
  <Notes>16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1" baseType="lpstr">
      <vt:lpstr>Arial</vt:lpstr>
      <vt:lpstr>Open Sans</vt:lpstr>
      <vt:lpstr>Open Sans Light</vt:lpstr>
      <vt:lpstr>Open Sans SemiBold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Marie Nilsson</dc:creator>
  <cp:lastModifiedBy>Marit Linnea Gjelsvik</cp:lastModifiedBy>
  <cp:revision>26</cp:revision>
  <dcterms:created xsi:type="dcterms:W3CDTF">2019-09-25T13:28:00Z</dcterms:created>
  <dcterms:modified xsi:type="dcterms:W3CDTF">2023-06-16T11:38:56Z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0x01010078E7B6354F898C4F8FC3AC4B77E83267</vt:lpwstr>
  </property>
</Properties>
</file>